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61" r:id="rId4"/>
    <p:sldId id="259" r:id="rId5"/>
    <p:sldId id="262" r:id="rId6"/>
    <p:sldId id="260" r:id="rId7"/>
  </p:sldIdLst>
  <p:sldSz cx="12192000" cy="6858000"/>
  <p:notesSz cx="6858000" cy="9144000"/>
  <p:defaultTextStyle>
    <a:defPPr>
      <a:defRPr lang="en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977FFA0-BD9D-61AF-C171-33EB3585D0B9}" v="2" dt="2022-11-22T07:41:19.133"/>
    <p1510:client id="{7F047B8F-166E-174E-AD4C-EE65B94CC907}" v="331" dt="2022-11-21T12:39:23.065"/>
    <p1510:client id="{B9BF7644-3A13-4D03-BAF9-A1BC14EF8756}" v="12" dt="2022-11-22T07:47:10.602"/>
    <p1510:client id="{FE2FBAD7-020B-5A8D-3484-0F7F20E1346B}" v="12" dt="2022-11-22T08:47:58.77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0" d="100"/>
          <a:sy n="80" d="100"/>
        </p:scale>
        <p:origin x="528" y="3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53A7F1-95EF-F363-E485-67F56951E9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EECE565-1838-229A-E91C-8B202C0846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A28623-D5C2-8C92-9AAC-42CB55F23D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BD9383-3944-BC45-8DBD-3FD02A89FF05}" type="datetimeFigureOut">
              <a:rPr lang="en-NO" smtClean="0"/>
              <a:t>11/22/2022</a:t>
            </a:fld>
            <a:endParaRPr lang="en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189A7A-BF9A-16E0-3310-87466FAB21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0C8F83-8A1B-DE43-289E-E0936FD68E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4127F5-F5E5-4D40-9C85-BDB4A4B09C30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40887578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3E66DF-FE41-C067-1AF2-56C816024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2A60398-1A99-6380-81C6-5FFA484B3C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171016-A8CC-1C48-129E-FCAC252850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BD9383-3944-BC45-8DBD-3FD02A89FF05}" type="datetimeFigureOut">
              <a:rPr lang="en-NO" smtClean="0"/>
              <a:t>11/22/2022</a:t>
            </a:fld>
            <a:endParaRPr lang="en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6FAFE1-AA93-2FD7-1A8B-F5699938C8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C17502-3496-20C5-9900-77E0A663C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4127F5-F5E5-4D40-9C85-BDB4A4B09C30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7027540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AF5965D-78C6-13C2-D188-334A7FB6259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B763C0-124B-0FEB-F591-2A0265B755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FB2241-72B9-6424-12A8-9F9AF5CCAA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BD9383-3944-BC45-8DBD-3FD02A89FF05}" type="datetimeFigureOut">
              <a:rPr lang="en-NO" smtClean="0"/>
              <a:t>11/22/2022</a:t>
            </a:fld>
            <a:endParaRPr lang="en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E13263-9B7B-850C-3DDE-6A5215648D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10AF91-80C3-ED9F-93DC-D81B2C6E9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4127F5-F5E5-4D40-9C85-BDB4A4B09C30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5121139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9D5CB1-F6B3-CDFD-6FEF-8393CF65A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E5F522-61E2-80A6-7506-533E7B0BFC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29231C-7446-2BBD-49C1-67D798631E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BD9383-3944-BC45-8DBD-3FD02A89FF05}" type="datetimeFigureOut">
              <a:rPr lang="en-NO" smtClean="0"/>
              <a:t>11/22/2022</a:t>
            </a:fld>
            <a:endParaRPr lang="en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3CF75F-6B38-29D8-0EB4-AE85FA69EF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198154-C7B8-790D-927E-D575DD23A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4127F5-F5E5-4D40-9C85-BDB4A4B09C30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9100979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361E13-98AA-7C3A-702F-9ECEF372EC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A1FBE2-AC49-D8F1-6589-C1DF7CC9F3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3118E0-E5EF-452C-4D68-C6B69B2DC3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BD9383-3944-BC45-8DBD-3FD02A89FF05}" type="datetimeFigureOut">
              <a:rPr lang="en-NO" smtClean="0"/>
              <a:t>11/22/2022</a:t>
            </a:fld>
            <a:endParaRPr lang="en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B08A92-8A95-E9CA-F7C8-C970C5A4B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6D1537-11FE-BC3A-A5D6-8575A2E2D4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4127F5-F5E5-4D40-9C85-BDB4A4B09C30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1719330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8CDD9-85D8-C9EC-5CBA-C2360E2297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91567E-9A41-ED3F-57C6-5C4C3CC0EA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261A06-D67A-8690-136A-C424EA6193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CE7718-C664-7FFD-B9B6-2A8C51F5F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BD9383-3944-BC45-8DBD-3FD02A89FF05}" type="datetimeFigureOut">
              <a:rPr lang="en-NO" smtClean="0"/>
              <a:t>11/22/2022</a:t>
            </a:fld>
            <a:endParaRPr lang="en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A3E027-4516-20FD-46EE-11C0E18651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A12CBA-4BEA-6EC9-5E84-2B317E2AAF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4127F5-F5E5-4D40-9C85-BDB4A4B09C30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2423090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E8A16-99D9-3F40-95BD-EAA35E9871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7774C6-96A2-3FCB-CE16-38AF72D389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AF6FF6-F129-7D19-21AF-13012CF733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139FE6B-41BD-1310-E6EB-CBF64D66C56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213540A-8179-15BA-4828-92A315ADCD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4FC0543-2275-4412-CD0D-33AAA69EB7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BD9383-3944-BC45-8DBD-3FD02A89FF05}" type="datetimeFigureOut">
              <a:rPr lang="en-NO" smtClean="0"/>
              <a:t>11/22/2022</a:t>
            </a:fld>
            <a:endParaRPr lang="en-NO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0DBFBA9-A09A-D7DC-662A-A4611C1EDC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51A0208-BFFF-BF05-2A89-BAFFA0F42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4127F5-F5E5-4D40-9C85-BDB4A4B09C30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3738986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79ED6B-643F-4C31-86E2-2E3C65E34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E24C38F-0D17-BB2C-E700-58BBB479D4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BD9383-3944-BC45-8DBD-3FD02A89FF05}" type="datetimeFigureOut">
              <a:rPr lang="en-NO" smtClean="0"/>
              <a:t>11/22/2022</a:t>
            </a:fld>
            <a:endParaRPr lang="en-N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F72BB3-2363-151A-8C74-1431CD23D1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34B5B0-ED53-45F1-C2EB-926F621D38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4127F5-F5E5-4D40-9C85-BDB4A4B09C30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3857945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163041-EF3B-E3CA-A910-DE1F1CC1B0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BD9383-3944-BC45-8DBD-3FD02A89FF05}" type="datetimeFigureOut">
              <a:rPr lang="en-NO" smtClean="0"/>
              <a:t>11/22/2022</a:t>
            </a:fld>
            <a:endParaRPr lang="en-NO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D94C39-3650-4436-8631-12197A386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D985EE-6E5E-F79D-C604-47DB2571E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4127F5-F5E5-4D40-9C85-BDB4A4B09C30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2243780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BAB66E-0759-9F57-137D-F7B7939CA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ECF7D2-D744-F8B9-8C3C-4C1946E56B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B1EAFA-A96B-9167-85D8-812E6398D8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C11C5E-61A9-D5ED-E1F8-750D11FC39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BD9383-3944-BC45-8DBD-3FD02A89FF05}" type="datetimeFigureOut">
              <a:rPr lang="en-NO" smtClean="0"/>
              <a:t>11/22/2022</a:t>
            </a:fld>
            <a:endParaRPr lang="en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67BE76-3989-E612-3F38-230DA00675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3B6C3F-D162-1091-F679-FC3757356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4127F5-F5E5-4D40-9C85-BDB4A4B09C30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4322008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56296-ACA5-955E-98CB-115A2C8F44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A54A081-4DE8-E062-4DD2-D21FB5F957D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E98C97-006A-5F4E-DF28-648DEC30C1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39B06B-8552-B0C9-79E8-29296BC628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BD9383-3944-BC45-8DBD-3FD02A89FF05}" type="datetimeFigureOut">
              <a:rPr lang="en-NO" smtClean="0"/>
              <a:t>11/22/2022</a:t>
            </a:fld>
            <a:endParaRPr lang="en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7EDA69-B843-5FDA-A033-9840D62496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6DC3DA-4C69-6051-2161-AF13A8062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4127F5-F5E5-4D40-9C85-BDB4A4B09C30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8200621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E415EFF-3211-26CA-2209-9C94707D0D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0231F3-BAA4-EE51-2C26-6F5E4CD6B4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FA248A-0B47-BE4F-7425-CBCB293BE5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BD9383-3944-BC45-8DBD-3FD02A89FF05}" type="datetimeFigureOut">
              <a:rPr lang="en-NO" smtClean="0"/>
              <a:t>11/22/2022</a:t>
            </a:fld>
            <a:endParaRPr lang="en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0FB046-0174-A893-4CE6-FAD729EF1B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6E4200-8E59-17B8-6E81-53C5F6E7A2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4127F5-F5E5-4D40-9C85-BDB4A4B09C30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7325916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https://lh3.googleusercontent.com/jM81IX7SaOu8tfkOCpuo4CxmpuLY4mDMkjkaIDHh32Y_BFptyqRyj10X-va2sqRuyDoYyVHxVHAnrw_-BadegErpIkan_f2o4sK3cUp1jj7T2JWP-sr_hitGhEagCFopNhS95r2fsUD-1BlXGfaVeM8cttvuPGnq7PuNZKdoYPe0z3GTkvUj1hHeCYuHMw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19">
            <a:extLst>
              <a:ext uri="{FF2B5EF4-FFF2-40B4-BE49-F238E27FC236}">
                <a16:creationId xmlns:a16="http://schemas.microsoft.com/office/drawing/2014/main" id="{04A130CA-991E-4C92-A494-EB7D8666EF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Freeform: Shape 21">
            <a:extLst>
              <a:ext uri="{FF2B5EF4-FFF2-40B4-BE49-F238E27FC236}">
                <a16:creationId xmlns:a16="http://schemas.microsoft.com/office/drawing/2014/main" id="{FC3C749F-9A26-4B1E-BC2E-572D03DF9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-1872577" y="1372793"/>
            <a:ext cx="6135300" cy="5537781"/>
          </a:xfrm>
          <a:custGeom>
            <a:avLst/>
            <a:gdLst>
              <a:gd name="connsiteX0" fmla="*/ 0 w 6135300"/>
              <a:gd name="connsiteY0" fmla="*/ 0 h 5537781"/>
              <a:gd name="connsiteX1" fmla="*/ 6135300 w 6135300"/>
              <a:gd name="connsiteY1" fmla="*/ 0 h 5537781"/>
              <a:gd name="connsiteX2" fmla="*/ 6135300 w 6135300"/>
              <a:gd name="connsiteY2" fmla="*/ 3548931 h 5537781"/>
              <a:gd name="connsiteX3" fmla="*/ 4146451 w 6135300"/>
              <a:gd name="connsiteY3" fmla="*/ 5537781 h 5537781"/>
              <a:gd name="connsiteX4" fmla="*/ 0 w 6135300"/>
              <a:gd name="connsiteY4" fmla="*/ 1391331 h 5537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35300" h="5537781">
                <a:moveTo>
                  <a:pt x="0" y="0"/>
                </a:moveTo>
                <a:lnTo>
                  <a:pt x="6135300" y="0"/>
                </a:lnTo>
                <a:lnTo>
                  <a:pt x="6135300" y="3548931"/>
                </a:lnTo>
                <a:lnTo>
                  <a:pt x="4146451" y="5537781"/>
                </a:lnTo>
                <a:lnTo>
                  <a:pt x="0" y="1391331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1BBB0A-AE58-00D3-4ECC-A388177BB1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850" r="2" b="15664"/>
          <a:stretch/>
        </p:blipFill>
        <p:spPr>
          <a:xfrm>
            <a:off x="2747771" y="1"/>
            <a:ext cx="8557447" cy="5347244"/>
          </a:xfrm>
          <a:custGeom>
            <a:avLst/>
            <a:gdLst/>
            <a:ahLst/>
            <a:cxnLst/>
            <a:rect l="l" t="t" r="r" b="b"/>
            <a:pathLst>
              <a:path w="9366779" h="5852967">
                <a:moveTo>
                  <a:pt x="1169579" y="0"/>
                </a:moveTo>
                <a:lnTo>
                  <a:pt x="8197201" y="0"/>
                </a:lnTo>
                <a:lnTo>
                  <a:pt x="9366779" y="1169579"/>
                </a:lnTo>
                <a:lnTo>
                  <a:pt x="4683391" y="5852967"/>
                </a:lnTo>
                <a:lnTo>
                  <a:pt x="0" y="1169579"/>
                </a:lnTo>
                <a:close/>
              </a:path>
            </a:pathLst>
          </a:custGeom>
        </p:spPr>
      </p:pic>
      <p:sp>
        <p:nvSpPr>
          <p:cNvPr id="44" name="Freeform: Shape 23">
            <a:extLst>
              <a:ext uri="{FF2B5EF4-FFF2-40B4-BE49-F238E27FC236}">
                <a16:creationId xmlns:a16="http://schemas.microsoft.com/office/drawing/2014/main" id="{F98D51C6-1188-49B8-B829-31D2C2813F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050242" y="292975"/>
            <a:ext cx="5056735" cy="9206602"/>
          </a:xfrm>
          <a:custGeom>
            <a:avLst/>
            <a:gdLst>
              <a:gd name="connsiteX0" fmla="*/ 0 w 5053652"/>
              <a:gd name="connsiteY0" fmla="*/ 209273 h 9200989"/>
              <a:gd name="connsiteX1" fmla="*/ 209274 w 5053652"/>
              <a:gd name="connsiteY1" fmla="*/ 0 h 9200989"/>
              <a:gd name="connsiteX2" fmla="*/ 5053652 w 5053652"/>
              <a:gd name="connsiteY2" fmla="*/ 4844379 h 9200989"/>
              <a:gd name="connsiteX3" fmla="*/ 697042 w 5053652"/>
              <a:gd name="connsiteY3" fmla="*/ 9200989 h 9200989"/>
              <a:gd name="connsiteX4" fmla="*/ 0 w 5053652"/>
              <a:gd name="connsiteY4" fmla="*/ 9200989 h 9200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53652" h="9200989">
                <a:moveTo>
                  <a:pt x="0" y="209273"/>
                </a:moveTo>
                <a:lnTo>
                  <a:pt x="209274" y="0"/>
                </a:lnTo>
                <a:lnTo>
                  <a:pt x="5053652" y="4844379"/>
                </a:lnTo>
                <a:lnTo>
                  <a:pt x="697042" y="9200989"/>
                </a:lnTo>
                <a:lnTo>
                  <a:pt x="0" y="9200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Isosceles Triangle 25">
            <a:extLst>
              <a:ext uri="{FF2B5EF4-FFF2-40B4-BE49-F238E27FC236}">
                <a16:creationId xmlns:a16="http://schemas.microsoft.com/office/drawing/2014/main" id="{456BA586-8922-4113-BD35-BBF1EB1A1F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36909" y="5272381"/>
            <a:ext cx="3171238" cy="1585619"/>
          </a:xfrm>
          <a:prstGeom prst="triangle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27">
            <a:extLst>
              <a:ext uri="{FF2B5EF4-FFF2-40B4-BE49-F238E27FC236}">
                <a16:creationId xmlns:a16="http://schemas.microsoft.com/office/drawing/2014/main" id="{B497CCB5-5FC2-473C-AFCC-2430CEF1DF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861739" y="2074303"/>
            <a:ext cx="3372170" cy="337216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Frame 29">
            <a:extLst>
              <a:ext uri="{FF2B5EF4-FFF2-40B4-BE49-F238E27FC236}">
                <a16:creationId xmlns:a16="http://schemas.microsoft.com/office/drawing/2014/main" id="{599C8C75-BFDF-44E7-A028-EEB5EDD588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423102" y="1635666"/>
            <a:ext cx="4249446" cy="4249444"/>
          </a:xfrm>
          <a:prstGeom prst="frame">
            <a:avLst>
              <a:gd name="adj1" fmla="val 1195"/>
            </a:avLst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F8AFE3-A1C9-86E1-ECDF-6D80433979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83263" y="3087528"/>
            <a:ext cx="4126461" cy="1345720"/>
          </a:xfrm>
          <a:noFill/>
        </p:spPr>
        <p:txBody>
          <a:bodyPr anchor="ctr">
            <a:normAutofit/>
          </a:bodyPr>
          <a:lstStyle/>
          <a:p>
            <a:r>
              <a:rPr lang="en-NO" sz="4000" b="1">
                <a:solidFill>
                  <a:srgbClr val="080808"/>
                </a:solidFill>
                <a:latin typeface="Arial Rounded MT Bold"/>
              </a:rPr>
              <a:t>Sorteringsrobot</a:t>
            </a:r>
            <a:endParaRPr lang="en-US" sz="4000" b="1">
              <a:solidFill>
                <a:srgbClr val="080808"/>
              </a:solidFill>
              <a:latin typeface="Arial Rounded MT Bold"/>
              <a:cs typeface="Calibri Light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013D21-F052-1046-51FD-21AB01B927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97353" y="4527440"/>
            <a:ext cx="2700944" cy="659993"/>
          </a:xfrm>
          <a:noFill/>
        </p:spPr>
        <p:txBody>
          <a:bodyPr>
            <a:normAutofit/>
          </a:bodyPr>
          <a:lstStyle/>
          <a:p>
            <a:r>
              <a:rPr lang="en-NO" sz="1600">
                <a:solidFill>
                  <a:srgbClr val="080808"/>
                </a:solidFill>
              </a:rPr>
              <a:t>Gruppe 8</a:t>
            </a:r>
          </a:p>
        </p:txBody>
      </p:sp>
    </p:spTree>
    <p:extLst>
      <p:ext uri="{BB962C8B-B14F-4D97-AF65-F5344CB8AC3E}">
        <p14:creationId xmlns:p14="http://schemas.microsoft.com/office/powerpoint/2010/main" val="37454966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A2F64F-C537-273B-8F74-EAAA68A3E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76488"/>
            <a:ext cx="5109950" cy="956674"/>
          </a:xfrm>
        </p:spPr>
        <p:txBody>
          <a:bodyPr>
            <a:normAutofit/>
          </a:bodyPr>
          <a:lstStyle/>
          <a:p>
            <a:r>
              <a:rPr lang="en-US" sz="3600">
                <a:cs typeface="Calibri Light"/>
              </a:rPr>
              <a:t>Teamet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7E81FE-665D-7D46-AF9B-0A2A9B0759B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5400000">
            <a:off x="920885" y="1252868"/>
            <a:ext cx="2216424" cy="1662318"/>
          </a:xfrm>
          <a:prstGeom prst="rect">
            <a:avLst/>
          </a:prstGeom>
          <a:noFill/>
        </p:spPr>
      </p:pic>
      <p:sp>
        <p:nvSpPr>
          <p:cNvPr id="74" name="Freeform: Shape 64">
            <a:extLst>
              <a:ext uri="{FF2B5EF4-FFF2-40B4-BE49-F238E27FC236}">
                <a16:creationId xmlns:a16="http://schemas.microsoft.com/office/drawing/2014/main" id="{7BC0F8B1-F985-469B-8332-13DBC76655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1791963" y="451044"/>
            <a:ext cx="2308583" cy="2741196"/>
          </a:xfrm>
          <a:custGeom>
            <a:avLst/>
            <a:gdLst>
              <a:gd name="connsiteX0" fmla="*/ 2308583 w 2308583"/>
              <a:gd name="connsiteY0" fmla="*/ 2741196 h 2741196"/>
              <a:gd name="connsiteX1" fmla="*/ 462 w 2308583"/>
              <a:gd name="connsiteY1" fmla="*/ 2741196 h 2741196"/>
              <a:gd name="connsiteX2" fmla="*/ 0 w 2308583"/>
              <a:gd name="connsiteY2" fmla="*/ 2469337 h 2741196"/>
              <a:gd name="connsiteX3" fmla="*/ 2022607 w 2308583"/>
              <a:gd name="connsiteY3" fmla="*/ 2470269 h 2741196"/>
              <a:gd name="connsiteX4" fmla="*/ 2022607 w 2308583"/>
              <a:gd name="connsiteY4" fmla="*/ 0 h 2741196"/>
              <a:gd name="connsiteX5" fmla="*/ 2308583 w 2308583"/>
              <a:gd name="connsiteY5" fmla="*/ 0 h 2741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08583" h="2741196">
                <a:moveTo>
                  <a:pt x="2308583" y="2741196"/>
                </a:moveTo>
                <a:lnTo>
                  <a:pt x="462" y="2741196"/>
                </a:lnTo>
                <a:cubicBezTo>
                  <a:pt x="-462" y="2647366"/>
                  <a:pt x="923" y="2563167"/>
                  <a:pt x="0" y="2469337"/>
                </a:cubicBezTo>
                <a:lnTo>
                  <a:pt x="2022607" y="2470269"/>
                </a:lnTo>
                <a:lnTo>
                  <a:pt x="2022607" y="0"/>
                </a:lnTo>
                <a:lnTo>
                  <a:pt x="2308583" y="0"/>
                </a:lnTo>
                <a:close/>
              </a:path>
            </a:pathLst>
          </a:custGeom>
          <a:solidFill>
            <a:schemeClr val="tx1">
              <a:lumMod val="95000"/>
              <a:lumOff val="5000"/>
              <a:alpha val="75000"/>
            </a:schemeClr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7" name="Picture 6" descr="Open photo">
            <a:extLst>
              <a:ext uri="{FF2B5EF4-FFF2-40B4-BE49-F238E27FC236}">
                <a16:creationId xmlns:a16="http://schemas.microsoft.com/office/drawing/2014/main" id="{E8936665-CF3F-3694-475E-56DC7DF9B3B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37" b="12497"/>
          <a:stretch/>
        </p:blipFill>
        <p:spPr bwMode="auto">
          <a:xfrm>
            <a:off x="5332443" y="451042"/>
            <a:ext cx="1862620" cy="2741196"/>
          </a:xfrm>
          <a:prstGeom prst="rect">
            <a:avLst/>
          </a:prstGeom>
          <a:noFill/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756DA1C-DEED-A8D8-BB15-25559D40508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5400000">
            <a:off x="8960412" y="1198605"/>
            <a:ext cx="1782320" cy="1336740"/>
          </a:xfrm>
          <a:prstGeom prst="rect">
            <a:avLst/>
          </a:prstGeom>
          <a:noFill/>
        </p:spPr>
      </p:pic>
      <p:sp>
        <p:nvSpPr>
          <p:cNvPr id="75" name="Freeform: Shape 66">
            <a:extLst>
              <a:ext uri="{FF2B5EF4-FFF2-40B4-BE49-F238E27FC236}">
                <a16:creationId xmlns:a16="http://schemas.microsoft.com/office/drawing/2014/main" id="{89D15953-1642-4DD6-AD9E-01AA19247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9466977" y="434000"/>
            <a:ext cx="2308583" cy="1114404"/>
          </a:xfrm>
          <a:custGeom>
            <a:avLst/>
            <a:gdLst>
              <a:gd name="connsiteX0" fmla="*/ 462 w 2308583"/>
              <a:gd name="connsiteY0" fmla="*/ 1114404 h 1114404"/>
              <a:gd name="connsiteX1" fmla="*/ 2308583 w 2308583"/>
              <a:gd name="connsiteY1" fmla="*/ 1114404 h 1114404"/>
              <a:gd name="connsiteX2" fmla="*/ 2308583 w 2308583"/>
              <a:gd name="connsiteY2" fmla="*/ 0 h 1114404"/>
              <a:gd name="connsiteX3" fmla="*/ 2022607 w 2308583"/>
              <a:gd name="connsiteY3" fmla="*/ 0 h 1114404"/>
              <a:gd name="connsiteX4" fmla="*/ 2022607 w 2308583"/>
              <a:gd name="connsiteY4" fmla="*/ 843477 h 1114404"/>
              <a:gd name="connsiteX5" fmla="*/ 0 w 2308583"/>
              <a:gd name="connsiteY5" fmla="*/ 842545 h 1114404"/>
              <a:gd name="connsiteX6" fmla="*/ 462 w 2308583"/>
              <a:gd name="connsiteY6" fmla="*/ 1114404 h 1114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08583" h="1114404">
                <a:moveTo>
                  <a:pt x="462" y="1114404"/>
                </a:moveTo>
                <a:lnTo>
                  <a:pt x="2308583" y="1114404"/>
                </a:lnTo>
                <a:lnTo>
                  <a:pt x="2308583" y="0"/>
                </a:lnTo>
                <a:lnTo>
                  <a:pt x="2022607" y="0"/>
                </a:lnTo>
                <a:lnTo>
                  <a:pt x="2022607" y="843477"/>
                </a:lnTo>
                <a:lnTo>
                  <a:pt x="0" y="842545"/>
                </a:lnTo>
                <a:cubicBezTo>
                  <a:pt x="923" y="936375"/>
                  <a:pt x="-462" y="1020574"/>
                  <a:pt x="462" y="1114404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75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53" name="Content Placeholder 2">
            <a:extLst>
              <a:ext uri="{FF2B5EF4-FFF2-40B4-BE49-F238E27FC236}">
                <a16:creationId xmlns:a16="http://schemas.microsoft.com/office/drawing/2014/main" id="{7EC92934-F293-30AC-12B9-5251EFC9AC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387755"/>
            <a:ext cx="5109950" cy="1789207"/>
          </a:xfrm>
        </p:spPr>
        <p:txBody>
          <a:bodyPr>
            <a:normAutofit/>
          </a:bodyPr>
          <a:lstStyle/>
          <a:p>
            <a:r>
              <a:rPr lang="en-US" sz="2000">
                <a:ea typeface="Calibri"/>
                <a:cs typeface="Calibri"/>
              </a:rPr>
              <a:t>Gruppe 8</a:t>
            </a:r>
          </a:p>
        </p:txBody>
      </p:sp>
      <p:pic>
        <p:nvPicPr>
          <p:cNvPr id="4" name="Picture 3" descr="Open photo">
            <a:extLst>
              <a:ext uri="{FF2B5EF4-FFF2-40B4-BE49-F238E27FC236}">
                <a16:creationId xmlns:a16="http://schemas.microsoft.com/office/drawing/2014/main" id="{EE5EF285-E12A-82C6-21D2-EBB3A5FA7E1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57"/>
          <a:stretch/>
        </p:blipFill>
        <p:spPr bwMode="auto">
          <a:xfrm>
            <a:off x="6455946" y="3514299"/>
            <a:ext cx="1485359" cy="2331330"/>
          </a:xfrm>
          <a:prstGeom prst="rect">
            <a:avLst/>
          </a:prstGeom>
          <a:noFill/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" name="Picture 2" descr="Open photo">
            <a:extLst>
              <a:ext uri="{FF2B5EF4-FFF2-40B4-BE49-F238E27FC236}">
                <a16:creationId xmlns:a16="http://schemas.microsoft.com/office/drawing/2014/main" id="{1D607F2B-A336-DBA0-0928-407F5B6A0BB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1501"/>
          <a:stretch/>
        </p:blipFill>
        <p:spPr bwMode="auto">
          <a:xfrm>
            <a:off x="9628284" y="2919002"/>
            <a:ext cx="1551351" cy="2833529"/>
          </a:xfrm>
          <a:prstGeom prst="rect">
            <a:avLst/>
          </a:prstGeom>
          <a:noFill/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6" name="Freeform 6">
            <a:extLst>
              <a:ext uri="{FF2B5EF4-FFF2-40B4-BE49-F238E27FC236}">
                <a16:creationId xmlns:a16="http://schemas.microsoft.com/office/drawing/2014/main" id="{FBF3780C-749F-4B50-9E1D-F2B1F6DBB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>
            <a:off x="8476833" y="2919002"/>
            <a:ext cx="2525072" cy="3398994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1">
              <a:lumMod val="95000"/>
              <a:lumOff val="5000"/>
              <a:alpha val="75000"/>
            </a:schemeClr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26652512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0" name="Rectangle 1029">
            <a:extLst>
              <a:ext uri="{FF2B5EF4-FFF2-40B4-BE49-F238E27FC236}">
                <a16:creationId xmlns:a16="http://schemas.microsoft.com/office/drawing/2014/main" id="{F1BBBE79-C427-480A-88F3-4BBC7C8C32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B2DDFA-BB9E-20F2-C1CF-2215AD675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015" y="4495568"/>
            <a:ext cx="3861960" cy="1905232"/>
          </a:xfrm>
        </p:spPr>
        <p:txBody>
          <a:bodyPr anchor="ctr">
            <a:normAutofit/>
          </a:bodyPr>
          <a:lstStyle/>
          <a:p>
            <a:r>
              <a:rPr lang="en-US" sz="3200" err="1">
                <a:cs typeface="Calibri Light"/>
              </a:rPr>
              <a:t>Prosjektoppgaven</a:t>
            </a:r>
            <a:r>
              <a:rPr lang="en-US" sz="3200">
                <a:cs typeface="Calibri Light"/>
              </a:rPr>
              <a:t> </a:t>
            </a:r>
            <a:endParaRPr lang="en-NO" sz="3200"/>
          </a:p>
        </p:txBody>
      </p:sp>
      <p:sp>
        <p:nvSpPr>
          <p:cNvPr id="1041" name="Rectangle 1031">
            <a:extLst>
              <a:ext uri="{FF2B5EF4-FFF2-40B4-BE49-F238E27FC236}">
                <a16:creationId xmlns:a16="http://schemas.microsoft.com/office/drawing/2014/main" id="{95C8260E-968F-44E8-A823-ABB4313119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86584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2" name="Rectangle 1033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89" y="-1"/>
            <a:ext cx="11231745" cy="413142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transport&#10;&#10;Description automatically generated">
            <a:extLst>
              <a:ext uri="{FF2B5EF4-FFF2-40B4-BE49-F238E27FC236}">
                <a16:creationId xmlns:a16="http://schemas.microsoft.com/office/drawing/2014/main" id="{67EC6D94-CDC9-7C60-8428-8C554144623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71" r="-1" b="-1"/>
          <a:stretch/>
        </p:blipFill>
        <p:spPr bwMode="auto">
          <a:xfrm>
            <a:off x="8122549" y="410044"/>
            <a:ext cx="3335789" cy="3426462"/>
          </a:xfrm>
          <a:prstGeom prst="rect">
            <a:avLst/>
          </a:prstGeom>
          <a:noFill/>
        </p:spPr>
      </p:pic>
      <p:pic>
        <p:nvPicPr>
          <p:cNvPr id="1025" name="Picture 2">
            <a:extLst>
              <a:ext uri="{FF2B5EF4-FFF2-40B4-BE49-F238E27FC236}">
                <a16:creationId xmlns:a16="http://schemas.microsoft.com/office/drawing/2014/main" id="{07885D5F-5077-F105-FA9C-68B72684A0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3" r="15556" b="4"/>
          <a:stretch>
            <a:fillRect/>
          </a:stretch>
        </p:blipFill>
        <p:spPr bwMode="auto">
          <a:xfrm>
            <a:off x="4494300" y="352480"/>
            <a:ext cx="3336953" cy="3426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picture containing indoor, cluttered&#10;&#10;Description automatically generated">
            <a:extLst>
              <a:ext uri="{FF2B5EF4-FFF2-40B4-BE49-F238E27FC236}">
                <a16:creationId xmlns:a16="http://schemas.microsoft.com/office/drawing/2014/main" id="{33C63E0F-E7E5-7AD0-1A8F-12AD69E272E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962" r="4735" b="-3"/>
          <a:stretch/>
        </p:blipFill>
        <p:spPr>
          <a:xfrm>
            <a:off x="921981" y="244872"/>
            <a:ext cx="3336953" cy="3426462"/>
          </a:xfrm>
          <a:prstGeom prst="rect">
            <a:avLst/>
          </a:prstGeom>
        </p:spPr>
      </p:pic>
      <p:sp>
        <p:nvSpPr>
          <p:cNvPr id="1043" name="Rectangle 1035">
            <a:extLst>
              <a:ext uri="{FF2B5EF4-FFF2-40B4-BE49-F238E27FC236}">
                <a16:creationId xmlns:a16="http://schemas.microsoft.com/office/drawing/2014/main" id="{FE43805F-24A6-46A4-B19B-54F2834735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3837444" y="5460209"/>
            <a:ext cx="1790365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95C62A-9A60-7EB5-BABB-A70C68FF00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62719" y="4495568"/>
            <a:ext cx="6586915" cy="2771840"/>
          </a:xfrm>
        </p:spPr>
        <p:txBody>
          <a:bodyPr anchor="ctr">
            <a:normAutofit/>
          </a:bodyPr>
          <a:lstStyle/>
          <a:p>
            <a:r>
              <a:rPr lang="en-US" sz="1800" err="1">
                <a:cs typeface="Calibri"/>
              </a:rPr>
              <a:t>Sorteringsrobot</a:t>
            </a:r>
            <a:r>
              <a:rPr lang="en-US" sz="1800">
                <a:cs typeface="Calibri"/>
              </a:rPr>
              <a:t> </a:t>
            </a:r>
            <a:r>
              <a:rPr lang="en-US" sz="1800" err="1">
                <a:cs typeface="Calibri"/>
              </a:rPr>
              <a:t>som</a:t>
            </a:r>
            <a:r>
              <a:rPr lang="en-US" sz="1800">
                <a:cs typeface="Calibri"/>
              </a:rPr>
              <a:t> </a:t>
            </a:r>
            <a:r>
              <a:rPr lang="en-US" sz="1800" err="1">
                <a:cs typeface="Calibri"/>
              </a:rPr>
              <a:t>sorterer</a:t>
            </a:r>
            <a:r>
              <a:rPr lang="en-US" sz="1800">
                <a:cs typeface="Calibri"/>
              </a:rPr>
              <a:t> skittles </a:t>
            </a:r>
            <a:r>
              <a:rPr lang="en-US" sz="1800" err="1">
                <a:cs typeface="Calibri"/>
              </a:rPr>
              <a:t>etter</a:t>
            </a:r>
            <a:r>
              <a:rPr lang="en-US" sz="1800">
                <a:cs typeface="Calibri"/>
              </a:rPr>
              <a:t> </a:t>
            </a:r>
            <a:r>
              <a:rPr lang="en-US" sz="1800" err="1">
                <a:cs typeface="Calibri"/>
              </a:rPr>
              <a:t>farge</a:t>
            </a:r>
            <a:endParaRPr lang="en-US" sz="1800">
              <a:cs typeface="Calibri"/>
            </a:endParaRPr>
          </a:p>
          <a:p>
            <a:r>
              <a:rPr lang="en-US" sz="1800">
                <a:cs typeface="Calibri"/>
              </a:rPr>
              <a:t>Arm </a:t>
            </a:r>
            <a:r>
              <a:rPr lang="en-US" sz="1800" err="1">
                <a:cs typeface="Calibri"/>
              </a:rPr>
              <a:t>som</a:t>
            </a:r>
            <a:r>
              <a:rPr lang="en-US" sz="1800">
                <a:cs typeface="Calibri"/>
              </a:rPr>
              <a:t> </a:t>
            </a:r>
            <a:r>
              <a:rPr lang="en-US" sz="1800" err="1">
                <a:cs typeface="Calibri"/>
              </a:rPr>
              <a:t>plukker</a:t>
            </a:r>
            <a:r>
              <a:rPr lang="en-US" sz="1800">
                <a:cs typeface="Calibri"/>
              </a:rPr>
              <a:t> </a:t>
            </a:r>
            <a:r>
              <a:rPr lang="en-US" sz="1800" err="1">
                <a:cs typeface="Calibri"/>
              </a:rPr>
              <a:t>opp</a:t>
            </a:r>
            <a:r>
              <a:rPr lang="en-US" sz="1800">
                <a:cs typeface="Calibri"/>
              </a:rPr>
              <a:t> skittles </a:t>
            </a:r>
            <a:r>
              <a:rPr lang="en-US" sz="1800" err="1">
                <a:cs typeface="Calibri"/>
              </a:rPr>
              <a:t>og</a:t>
            </a:r>
            <a:r>
              <a:rPr lang="en-US" sz="1800">
                <a:cs typeface="Calibri"/>
              </a:rPr>
              <a:t> </a:t>
            </a:r>
            <a:r>
              <a:rPr lang="en-US" sz="1800" err="1">
                <a:cs typeface="Calibri"/>
              </a:rPr>
              <a:t>flytter</a:t>
            </a:r>
            <a:r>
              <a:rPr lang="en-US" sz="1800">
                <a:cs typeface="Calibri"/>
              </a:rPr>
              <a:t> den </a:t>
            </a:r>
            <a:r>
              <a:rPr lang="en-US" sz="1800" err="1">
                <a:cs typeface="Calibri"/>
              </a:rPr>
              <a:t>til</a:t>
            </a:r>
            <a:r>
              <a:rPr lang="en-US" sz="1800">
                <a:cs typeface="Calibri"/>
              </a:rPr>
              <a:t> </a:t>
            </a:r>
            <a:r>
              <a:rPr lang="en-US" sz="1800" err="1">
                <a:cs typeface="Calibri"/>
              </a:rPr>
              <a:t>sorteringsbånd</a:t>
            </a:r>
            <a:endParaRPr lang="en-US" sz="1800">
              <a:cs typeface="Calibri"/>
            </a:endParaRPr>
          </a:p>
          <a:p>
            <a:r>
              <a:rPr lang="en-US" sz="1800" err="1">
                <a:cs typeface="Calibri"/>
              </a:rPr>
              <a:t>Fargesensor</a:t>
            </a:r>
            <a:r>
              <a:rPr lang="en-US" sz="1800">
                <a:cs typeface="Calibri"/>
              </a:rPr>
              <a:t> </a:t>
            </a:r>
            <a:r>
              <a:rPr lang="en-US" sz="1800" err="1">
                <a:cs typeface="Calibri"/>
              </a:rPr>
              <a:t>som</a:t>
            </a:r>
            <a:r>
              <a:rPr lang="en-US" sz="1800">
                <a:cs typeface="Calibri"/>
              </a:rPr>
              <a:t> </a:t>
            </a:r>
            <a:r>
              <a:rPr lang="en-US" sz="1800" err="1">
                <a:cs typeface="Calibri"/>
              </a:rPr>
              <a:t>bestemmer</a:t>
            </a:r>
            <a:r>
              <a:rPr lang="en-US" sz="1800">
                <a:cs typeface="Calibri"/>
              </a:rPr>
              <a:t> </a:t>
            </a:r>
            <a:r>
              <a:rPr lang="en-US" sz="1800" err="1">
                <a:cs typeface="Calibri"/>
              </a:rPr>
              <a:t>hvilken</a:t>
            </a:r>
            <a:r>
              <a:rPr lang="en-US" sz="1800">
                <a:cs typeface="Calibri"/>
              </a:rPr>
              <a:t> </a:t>
            </a:r>
            <a:r>
              <a:rPr lang="en-US" sz="1800" err="1">
                <a:cs typeface="Calibri"/>
              </a:rPr>
              <a:t>vei</a:t>
            </a:r>
            <a:r>
              <a:rPr lang="en-US" sz="1800">
                <a:cs typeface="Calibri"/>
              </a:rPr>
              <a:t> </a:t>
            </a:r>
            <a:r>
              <a:rPr lang="en-US" sz="1800" err="1">
                <a:cs typeface="Calibri"/>
              </a:rPr>
              <a:t>båndet</a:t>
            </a:r>
            <a:r>
              <a:rPr lang="en-US" sz="1800">
                <a:cs typeface="Calibri"/>
              </a:rPr>
              <a:t> </a:t>
            </a:r>
            <a:r>
              <a:rPr lang="en-US" sz="1800" err="1">
                <a:cs typeface="Calibri"/>
              </a:rPr>
              <a:t>vil</a:t>
            </a:r>
            <a:r>
              <a:rPr lang="en-US" sz="1800">
                <a:cs typeface="Calibri"/>
              </a:rPr>
              <a:t> </a:t>
            </a:r>
            <a:r>
              <a:rPr lang="en-US" sz="1800" err="1">
                <a:cs typeface="Calibri"/>
              </a:rPr>
              <a:t>gå</a:t>
            </a:r>
            <a:endParaRPr lang="en-US" sz="1800">
              <a:cs typeface="Calibri"/>
            </a:endParaRPr>
          </a:p>
          <a:p>
            <a:endParaRPr lang="en-US" sz="1800">
              <a:cs typeface="Calibri"/>
            </a:endParaRPr>
          </a:p>
          <a:p>
            <a:endParaRPr lang="en-US" sz="1800">
              <a:cs typeface="Calibri"/>
            </a:endParaRPr>
          </a:p>
          <a:p>
            <a:endParaRPr lang="en-NO" sz="1800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4616D198-17CC-9743-DF94-0AEF1B09CE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42544049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6D6306C-ED4F-4AAE-B4A5-EEA6AFAD72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D95565-480E-0CA0-514C-509E75AF13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1698171"/>
            <a:ext cx="3962061" cy="4516360"/>
          </a:xfrm>
        </p:spPr>
        <p:txBody>
          <a:bodyPr anchor="t">
            <a:normAutofit/>
          </a:bodyPr>
          <a:lstStyle/>
          <a:p>
            <a:r>
              <a:rPr lang="en-US" sz="3600">
                <a:cs typeface="Calibri Light"/>
              </a:rPr>
              <a:t>Arbeidsprosessen</a:t>
            </a:r>
            <a:endParaRPr lang="en-US" sz="36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EC5361D-F897-4856-B945-0455A365E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15435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508C0C5-2268-42B5-B3C8-4D0899E05F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41ACBDB-38F8-4B34-8183-BD95B4E55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739327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E00DB52-3455-4E2F-867B-A6D0516E17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653800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3D8061-9D36-4608-1022-E4FE022C1D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70020" y="1698170"/>
            <a:ext cx="6478513" cy="451636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000" err="1">
                <a:cs typeface="Calibri"/>
              </a:rPr>
              <a:t>Teamarbeidet</a:t>
            </a:r>
            <a:r>
              <a:rPr lang="en-US" sz="2000">
                <a:cs typeface="Calibri"/>
              </a:rPr>
              <a:t>: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Rullerende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 </a:t>
            </a:r>
            <a:r>
              <a:rPr kumimoji="0" lang="en-US" sz="16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oppgaver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alibri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600">
                <a:solidFill>
                  <a:prstClr val="black"/>
                </a:solidFill>
                <a:latin typeface="Calibri" panose="020F0502020204030204"/>
                <a:cs typeface="Calibri"/>
              </a:rPr>
              <a:t>De med </a:t>
            </a:r>
            <a:r>
              <a:rPr lang="en-US" sz="1600" err="1">
                <a:solidFill>
                  <a:prstClr val="black"/>
                </a:solidFill>
                <a:latin typeface="Calibri" panose="020F0502020204030204"/>
                <a:cs typeface="Calibri"/>
              </a:rPr>
              <a:t>mest</a:t>
            </a:r>
            <a:r>
              <a:rPr lang="en-US" sz="1600">
                <a:solidFill>
                  <a:prstClr val="black"/>
                </a:solidFill>
                <a:latin typeface="Calibri" panose="020F0502020204030204"/>
                <a:cs typeface="Calibri"/>
              </a:rPr>
              <a:t> </a:t>
            </a:r>
            <a:r>
              <a:rPr lang="en-US" sz="1600" err="1">
                <a:solidFill>
                  <a:prstClr val="black"/>
                </a:solidFill>
                <a:latin typeface="Calibri" panose="020F0502020204030204"/>
                <a:cs typeface="Calibri"/>
              </a:rPr>
              <a:t>kunnskap</a:t>
            </a:r>
            <a:r>
              <a:rPr lang="en-US" sz="1600">
                <a:solidFill>
                  <a:prstClr val="black"/>
                </a:solidFill>
                <a:latin typeface="Calibri" panose="020F0502020204030204"/>
                <a:cs typeface="Calibri"/>
              </a:rPr>
              <a:t> om </a:t>
            </a:r>
            <a:r>
              <a:rPr lang="en-US" sz="1600" err="1">
                <a:solidFill>
                  <a:prstClr val="black"/>
                </a:solidFill>
                <a:latin typeface="Calibri" panose="020F0502020204030204"/>
                <a:cs typeface="Calibri"/>
              </a:rPr>
              <a:t>en</a:t>
            </a:r>
            <a:r>
              <a:rPr lang="en-US" sz="1600">
                <a:solidFill>
                  <a:prstClr val="black"/>
                </a:solidFill>
                <a:latin typeface="Calibri" panose="020F0502020204030204"/>
                <a:cs typeface="Calibri"/>
              </a:rPr>
              <a:t> </a:t>
            </a:r>
            <a:r>
              <a:rPr lang="en-US" sz="1600" err="1">
                <a:solidFill>
                  <a:prstClr val="black"/>
                </a:solidFill>
                <a:latin typeface="Calibri" panose="020F0502020204030204"/>
                <a:cs typeface="Calibri"/>
              </a:rPr>
              <a:t>oppgave</a:t>
            </a:r>
            <a:r>
              <a:rPr lang="en-US" sz="1600">
                <a:solidFill>
                  <a:prstClr val="black"/>
                </a:solidFill>
                <a:latin typeface="Calibri" panose="020F0502020204030204"/>
                <a:cs typeface="Calibri"/>
              </a:rPr>
              <a:t> </a:t>
            </a:r>
            <a:r>
              <a:rPr lang="en-US" sz="1600" err="1">
                <a:solidFill>
                  <a:prstClr val="black"/>
                </a:solidFill>
                <a:latin typeface="Calibri" panose="020F0502020204030204"/>
                <a:cs typeface="Calibri"/>
              </a:rPr>
              <a:t>fikk</a:t>
            </a:r>
            <a:r>
              <a:rPr lang="en-US" sz="1600">
                <a:solidFill>
                  <a:prstClr val="black"/>
                </a:solidFill>
                <a:latin typeface="Calibri" panose="020F0502020204030204"/>
                <a:cs typeface="Calibri"/>
              </a:rPr>
              <a:t> </a:t>
            </a:r>
            <a:r>
              <a:rPr lang="en-US" sz="1600" err="1">
                <a:solidFill>
                  <a:prstClr val="black"/>
                </a:solidFill>
                <a:latin typeface="Calibri" panose="020F0502020204030204"/>
                <a:cs typeface="Calibri"/>
              </a:rPr>
              <a:t>hovedansvaret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Calibri"/>
              <a:cs typeface="Calibri"/>
            </a:endParaRPr>
          </a:p>
          <a:p>
            <a:pPr marL="0" indent="0">
              <a:buNone/>
            </a:pPr>
            <a:r>
              <a:rPr lang="en-US" sz="2000" err="1">
                <a:cs typeface="Calibri"/>
              </a:rPr>
              <a:t>Ideutvikling</a:t>
            </a:r>
            <a:endParaRPr lang="en-US" sz="2000">
              <a:cs typeface="Calibri"/>
            </a:endParaRPr>
          </a:p>
          <a:p>
            <a:pPr marL="0" indent="0">
              <a:buNone/>
            </a:pPr>
            <a:r>
              <a:rPr lang="en-US" sz="2000" err="1">
                <a:cs typeface="Calibri"/>
              </a:rPr>
              <a:t>Robotbyggingen</a:t>
            </a:r>
            <a:endParaRPr lang="en-US" sz="2000">
              <a:cs typeface="Calibri"/>
            </a:endParaRPr>
          </a:p>
          <a:p>
            <a:pPr marL="0" indent="0">
              <a:buNone/>
            </a:pPr>
            <a:r>
              <a:rPr lang="en-US" sz="2000" err="1">
                <a:cs typeface="Calibri"/>
              </a:rPr>
              <a:t>Kodetestning</a:t>
            </a:r>
            <a:endParaRPr lang="en-US" sz="2000">
              <a:cs typeface="Calibri"/>
            </a:endParaRPr>
          </a:p>
          <a:p>
            <a:pPr marL="0" indent="0">
              <a:buNone/>
            </a:pPr>
            <a:r>
              <a:rPr lang="en-US" sz="2000" err="1">
                <a:cs typeface="Calibri"/>
              </a:rPr>
              <a:t>Utfordringer</a:t>
            </a:r>
            <a:endParaRPr lang="en-US" sz="2000">
              <a:cs typeface="Calibri"/>
            </a:endParaRPr>
          </a:p>
          <a:p>
            <a:pPr lvl="1"/>
            <a:r>
              <a:rPr lang="en-US" sz="1600" err="1">
                <a:cs typeface="Calibri"/>
              </a:rPr>
              <a:t>Manglet</a:t>
            </a:r>
            <a:r>
              <a:rPr lang="en-US" sz="1600">
                <a:cs typeface="Calibri"/>
              </a:rPr>
              <a:t> </a:t>
            </a:r>
            <a:r>
              <a:rPr lang="en-US" sz="1600" err="1">
                <a:cs typeface="Calibri"/>
              </a:rPr>
              <a:t>legodeler</a:t>
            </a:r>
            <a:endParaRPr lang="en-US" sz="1600">
              <a:ea typeface="Calibri"/>
              <a:cs typeface="Calibri"/>
            </a:endParaRPr>
          </a:p>
          <a:p>
            <a:pPr lvl="1"/>
            <a:r>
              <a:rPr lang="en-US" sz="1600">
                <a:cs typeface="Calibri"/>
              </a:rPr>
              <a:t>For lang arm (</a:t>
            </a:r>
            <a:r>
              <a:rPr lang="en-US" sz="1600" err="1">
                <a:cs typeface="Calibri"/>
              </a:rPr>
              <a:t>tyngepunkt</a:t>
            </a:r>
            <a:r>
              <a:rPr lang="en-US" sz="1600">
                <a:cs typeface="Calibri"/>
              </a:rPr>
              <a:t>)</a:t>
            </a:r>
            <a:endParaRPr lang="en-US" sz="1600">
              <a:ea typeface="Calibri"/>
              <a:cs typeface="Calibri"/>
            </a:endParaRPr>
          </a:p>
          <a:p>
            <a:pPr lvl="1"/>
            <a:r>
              <a:rPr lang="en-US" sz="1600">
                <a:cs typeface="Calibri"/>
              </a:rPr>
              <a:t>For </a:t>
            </a:r>
            <a:r>
              <a:rPr lang="en-US" sz="1600" err="1">
                <a:cs typeface="Calibri"/>
              </a:rPr>
              <a:t>få</a:t>
            </a:r>
            <a:r>
              <a:rPr lang="en-US" sz="1600">
                <a:cs typeface="Calibri"/>
              </a:rPr>
              <a:t> porter </a:t>
            </a:r>
            <a:r>
              <a:rPr lang="en-US" sz="1600" err="1">
                <a:cs typeface="Calibri"/>
              </a:rPr>
              <a:t>til</a:t>
            </a:r>
            <a:r>
              <a:rPr lang="en-US" sz="1600">
                <a:cs typeface="Calibri"/>
              </a:rPr>
              <a:t> motorer</a:t>
            </a:r>
          </a:p>
          <a:p>
            <a:pPr lvl="1"/>
            <a:r>
              <a:rPr lang="en-US" sz="1600" err="1">
                <a:cs typeface="Calibri"/>
              </a:rPr>
              <a:t>Plukket</a:t>
            </a:r>
            <a:r>
              <a:rPr lang="en-US" sz="1600">
                <a:cs typeface="Calibri"/>
              </a:rPr>
              <a:t> </a:t>
            </a:r>
            <a:r>
              <a:rPr lang="en-US" sz="1600" err="1">
                <a:cs typeface="Calibri"/>
              </a:rPr>
              <a:t>opp</a:t>
            </a:r>
            <a:r>
              <a:rPr lang="en-US" sz="1600">
                <a:cs typeface="Calibri"/>
              </a:rPr>
              <a:t> </a:t>
            </a:r>
            <a:r>
              <a:rPr lang="en-US" sz="1600" err="1">
                <a:cs typeface="Calibri"/>
              </a:rPr>
              <a:t>flere</a:t>
            </a:r>
            <a:r>
              <a:rPr lang="en-US" sz="1600">
                <a:cs typeface="Calibri"/>
              </a:rPr>
              <a:t> skittles av </a:t>
            </a:r>
            <a:r>
              <a:rPr lang="en-US" sz="1600" err="1">
                <a:cs typeface="Calibri"/>
              </a:rPr>
              <a:t>gangen</a:t>
            </a:r>
            <a:endParaRPr lang="en-US" sz="1600">
              <a:cs typeface="Calibri"/>
            </a:endParaRPr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9E914C83-E0D8-4953-92D5-169D28CB43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5423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512E083-F550-46AF-8490-767ECFD00C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67297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4742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B0A1EF-CAA4-2E71-2C80-3FFC7A1BC5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Kode</a:t>
            </a:r>
          </a:p>
        </p:txBody>
      </p:sp>
      <p:pic>
        <p:nvPicPr>
          <p:cNvPr id="7" name="Picture 9" descr="Text&#10;&#10;Description automatically generated">
            <a:extLst>
              <a:ext uri="{FF2B5EF4-FFF2-40B4-BE49-F238E27FC236}">
                <a16:creationId xmlns:a16="http://schemas.microsoft.com/office/drawing/2014/main" id="{24B9F813-D834-6244-E01D-57001DF6AD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77316" y="673177"/>
            <a:ext cx="6780700" cy="5509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2386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D9CD2E3-DBE5-42F9-BEAE-FE74BCB8C7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707F116-8EC0-4822-9067-186AC8C96E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828180" y="1316432"/>
            <a:ext cx="4225136" cy="422513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77100AA-BF68-4139-8224-79EA1F916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274247" y="753374"/>
            <a:ext cx="5353835" cy="5353836"/>
          </a:xfrm>
          <a:custGeom>
            <a:avLst/>
            <a:gdLst>
              <a:gd name="connsiteX0" fmla="*/ 5273742 w 5353835"/>
              <a:gd name="connsiteY0" fmla="*/ 690509 h 5353836"/>
              <a:gd name="connsiteX1" fmla="*/ 5353835 w 5353835"/>
              <a:gd name="connsiteY1" fmla="*/ 770602 h 5353836"/>
              <a:gd name="connsiteX2" fmla="*/ 5353835 w 5353835"/>
              <a:gd name="connsiteY2" fmla="*/ 4854514 h 5353836"/>
              <a:gd name="connsiteX3" fmla="*/ 5273742 w 5353835"/>
              <a:gd name="connsiteY3" fmla="*/ 4934608 h 5353836"/>
              <a:gd name="connsiteX4" fmla="*/ 502667 w 5353835"/>
              <a:gd name="connsiteY4" fmla="*/ 0 h 5353836"/>
              <a:gd name="connsiteX5" fmla="*/ 4583234 w 5353835"/>
              <a:gd name="connsiteY5" fmla="*/ 1 h 5353836"/>
              <a:gd name="connsiteX6" fmla="*/ 4663327 w 5353835"/>
              <a:gd name="connsiteY6" fmla="*/ 80094 h 5353836"/>
              <a:gd name="connsiteX7" fmla="*/ 422574 w 5353835"/>
              <a:gd name="connsiteY7" fmla="*/ 80094 h 5353836"/>
              <a:gd name="connsiteX8" fmla="*/ 0 w 5353835"/>
              <a:gd name="connsiteY8" fmla="*/ 502667 h 5353836"/>
              <a:gd name="connsiteX9" fmla="*/ 80093 w 5353835"/>
              <a:gd name="connsiteY9" fmla="*/ 422574 h 5353836"/>
              <a:gd name="connsiteX10" fmla="*/ 80093 w 5353835"/>
              <a:gd name="connsiteY10" fmla="*/ 5273743 h 5353836"/>
              <a:gd name="connsiteX11" fmla="*/ 4934607 w 5353835"/>
              <a:gd name="connsiteY11" fmla="*/ 5273743 h 5353836"/>
              <a:gd name="connsiteX12" fmla="*/ 4854514 w 5353835"/>
              <a:gd name="connsiteY12" fmla="*/ 5353836 h 5353836"/>
              <a:gd name="connsiteX13" fmla="*/ 0 w 5353835"/>
              <a:gd name="connsiteY13" fmla="*/ 5353836 h 5353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353835" h="5353836">
                <a:moveTo>
                  <a:pt x="5273742" y="690509"/>
                </a:moveTo>
                <a:lnTo>
                  <a:pt x="5353835" y="770602"/>
                </a:lnTo>
                <a:lnTo>
                  <a:pt x="5353835" y="4854514"/>
                </a:lnTo>
                <a:lnTo>
                  <a:pt x="5273742" y="4934608"/>
                </a:lnTo>
                <a:close/>
                <a:moveTo>
                  <a:pt x="502667" y="0"/>
                </a:moveTo>
                <a:lnTo>
                  <a:pt x="4583234" y="1"/>
                </a:lnTo>
                <a:lnTo>
                  <a:pt x="4663327" y="80094"/>
                </a:lnTo>
                <a:lnTo>
                  <a:pt x="422574" y="80094"/>
                </a:lnTo>
                <a:close/>
                <a:moveTo>
                  <a:pt x="0" y="502667"/>
                </a:moveTo>
                <a:lnTo>
                  <a:pt x="80093" y="422574"/>
                </a:lnTo>
                <a:lnTo>
                  <a:pt x="80093" y="5273743"/>
                </a:lnTo>
                <a:lnTo>
                  <a:pt x="4934607" y="5273743"/>
                </a:lnTo>
                <a:lnTo>
                  <a:pt x="4854514" y="5353836"/>
                </a:lnTo>
                <a:lnTo>
                  <a:pt x="0" y="5353836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59670D-BE78-8A23-78B9-E6B6D75BB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6589" y="2566429"/>
            <a:ext cx="4248318" cy="195294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080808"/>
                </a:solidFill>
                <a:latin typeface="+mj-lt"/>
                <a:ea typeface="+mj-ea"/>
                <a:cs typeface="+mj-cs"/>
              </a:rPr>
              <a:t>DEMONSTATION TIME!</a:t>
            </a:r>
            <a:r>
              <a:rPr lang="en-US" sz="3600">
                <a:solidFill>
                  <a:srgbClr val="080808"/>
                </a:solidFill>
              </a:rPr>
              <a:t> </a:t>
            </a:r>
            <a:endParaRPr lang="en-US" sz="3600" kern="1200">
              <a:solidFill>
                <a:srgbClr val="080808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EF31B1A-1BB2-47DE-B18A-424413A9DF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192310" y="1189367"/>
            <a:ext cx="1827638" cy="182763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9FDBB0E-6648-40FA-8EA9-F5E39D798C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947455" y="1361513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2329D9A-3D48-4B69-939D-2A480F147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250499" y="3345077"/>
            <a:ext cx="1316404" cy="1316404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5CC4CB-7B78-480A-A0AE-A8A35C08E1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88353" y="4226109"/>
            <a:ext cx="586534" cy="586534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D9E8922-1B3D-4020-A05C-C539C0C550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977010" y="4167722"/>
            <a:ext cx="1079965" cy="1079965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8064EBB-920B-4259-AC3A-6F286FAF21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694501" y="4095164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1818994-AAC6-44DA-B357-6002F63CA8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92160" y="-992887"/>
            <a:ext cx="3997511" cy="7850887"/>
            <a:chOff x="8085870" y="-985323"/>
            <a:chExt cx="3997511" cy="7850887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A7C11FE8-4063-4289-B23E-56DE1D0439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9951582" y="-621194"/>
              <a:ext cx="2495927" cy="1767670"/>
            </a:xfrm>
            <a:custGeom>
              <a:avLst/>
              <a:gdLst>
                <a:gd name="connsiteX0" fmla="*/ 0 w 2495927"/>
                <a:gd name="connsiteY0" fmla="*/ 1767670 h 1767670"/>
                <a:gd name="connsiteX1" fmla="*/ 1767670 w 2495927"/>
                <a:gd name="connsiteY1" fmla="*/ 0 h 1767670"/>
                <a:gd name="connsiteX2" fmla="*/ 2495927 w 2495927"/>
                <a:gd name="connsiteY2" fmla="*/ 728256 h 1767670"/>
                <a:gd name="connsiteX3" fmla="*/ 2495927 w 2495927"/>
                <a:gd name="connsiteY3" fmla="*/ 1767670 h 1767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95927" h="1767670">
                  <a:moveTo>
                    <a:pt x="0" y="1767670"/>
                  </a:moveTo>
                  <a:lnTo>
                    <a:pt x="1767670" y="0"/>
                  </a:lnTo>
                  <a:lnTo>
                    <a:pt x="2495927" y="728256"/>
                  </a:lnTo>
                  <a:lnTo>
                    <a:pt x="2495927" y="176767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A66E784F-CED4-455B-9760-51E0C72518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9241090" y="5965012"/>
              <a:ext cx="696678" cy="6966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67BC543F-9829-44D9-B98C-C6ABDBD3E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0136578" y="419910"/>
              <a:ext cx="1130961" cy="1130961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9" name="Isosceles Triangle 28">
              <a:extLst>
                <a:ext uri="{FF2B5EF4-FFF2-40B4-BE49-F238E27FC236}">
                  <a16:creationId xmlns:a16="http://schemas.microsoft.com/office/drawing/2014/main" id="{FD9E86F1-3F60-4D1E-AEBE-23B5D3B537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85870" y="5837885"/>
              <a:ext cx="2055357" cy="1027679"/>
            </a:xfrm>
            <a:prstGeom prst="triangle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3" name="VID_20221118_160254_01_2">
            <a:hlinkClick r:id="" action="ppaction://media"/>
            <a:extLst>
              <a:ext uri="{FF2B5EF4-FFF2-40B4-BE49-F238E27FC236}">
                <a16:creationId xmlns:a16="http://schemas.microsoft.com/office/drawing/2014/main" id="{45B7D1A2-1F1A-3310-FBAC-9257FCEC0EF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" y="-1"/>
            <a:ext cx="12192002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22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98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72</Words>
  <Application>Microsoft Office PowerPoint</Application>
  <PresentationFormat>Widescreen</PresentationFormat>
  <Paragraphs>23</Paragraphs>
  <Slides>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Arial Rounded MT Bold</vt:lpstr>
      <vt:lpstr>Calibri</vt:lpstr>
      <vt:lpstr>Calibri Light</vt:lpstr>
      <vt:lpstr>Office Theme</vt:lpstr>
      <vt:lpstr>Sorteringsrobot</vt:lpstr>
      <vt:lpstr>Teamet</vt:lpstr>
      <vt:lpstr>Prosjektoppgaven </vt:lpstr>
      <vt:lpstr>Arbeidsprosessen</vt:lpstr>
      <vt:lpstr>Kode</vt:lpstr>
      <vt:lpstr>DEMONSTATION TIME!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Helle Vosmik Rosenlind</dc:creator>
  <cp:lastModifiedBy>Melissa Visnjic</cp:lastModifiedBy>
  <cp:revision>2</cp:revision>
  <dcterms:created xsi:type="dcterms:W3CDTF">2022-11-11T11:16:54Z</dcterms:created>
  <dcterms:modified xsi:type="dcterms:W3CDTF">2022-11-22T09:15:04Z</dcterms:modified>
</cp:coreProperties>
</file>